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A83B6-D369-4657-998F-6A75C759D431}" type="datetimeFigureOut">
              <a:rPr lang="ru-RU" smtClean="0"/>
              <a:pPr/>
              <a:t>23.03.2008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7E3EB-017E-4FA5-93AA-92989978AA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A83B6-D369-4657-998F-6A75C759D431}" type="datetimeFigureOut">
              <a:rPr lang="ru-RU" smtClean="0"/>
              <a:pPr/>
              <a:t>23.03.2008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7E3EB-017E-4FA5-93AA-92989978A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A83B6-D369-4657-998F-6A75C759D431}" type="datetimeFigureOut">
              <a:rPr lang="ru-RU" smtClean="0"/>
              <a:pPr/>
              <a:t>23.03.2008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7E3EB-017E-4FA5-93AA-92989978A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A83B6-D369-4657-998F-6A75C759D431}" type="datetimeFigureOut">
              <a:rPr lang="ru-RU" smtClean="0"/>
              <a:pPr/>
              <a:t>23.03.2008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7E3EB-017E-4FA5-93AA-92989978A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A83B6-D369-4657-998F-6A75C759D431}" type="datetimeFigureOut">
              <a:rPr lang="ru-RU" smtClean="0"/>
              <a:pPr/>
              <a:t>23.03.2008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7E3EB-017E-4FA5-93AA-92989978AA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A83B6-D369-4657-998F-6A75C759D431}" type="datetimeFigureOut">
              <a:rPr lang="ru-RU" smtClean="0"/>
              <a:pPr/>
              <a:t>23.03.2008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7E3EB-017E-4FA5-93AA-92989978A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A83B6-D369-4657-998F-6A75C759D431}" type="datetimeFigureOut">
              <a:rPr lang="ru-RU" smtClean="0"/>
              <a:pPr/>
              <a:t>23.03.2008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7E3EB-017E-4FA5-93AA-92989978A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A83B6-D369-4657-998F-6A75C759D431}" type="datetimeFigureOut">
              <a:rPr lang="ru-RU" smtClean="0"/>
              <a:pPr/>
              <a:t>23.03.2008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7E3EB-017E-4FA5-93AA-92989978A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A83B6-D369-4657-998F-6A75C759D431}" type="datetimeFigureOut">
              <a:rPr lang="ru-RU" smtClean="0"/>
              <a:pPr/>
              <a:t>23.03.2008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7E3EB-017E-4FA5-93AA-92989978AA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A83B6-D369-4657-998F-6A75C759D431}" type="datetimeFigureOut">
              <a:rPr lang="ru-RU" smtClean="0"/>
              <a:pPr/>
              <a:t>23.03.2008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7E3EB-017E-4FA5-93AA-92989978A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A83B6-D369-4657-998F-6A75C759D431}" type="datetimeFigureOut">
              <a:rPr lang="ru-RU" smtClean="0"/>
              <a:pPr/>
              <a:t>23.03.2008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7E3EB-017E-4FA5-93AA-92989978AA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4DA83B6-D369-4657-998F-6A75C759D431}" type="datetimeFigureOut">
              <a:rPr lang="ru-RU" smtClean="0"/>
              <a:pPr/>
              <a:t>23.03.2008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197E3EB-017E-4FA5-93AA-92989978AA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28729" y="1500188"/>
            <a:ext cx="7429552" cy="256857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Тест </a:t>
            </a:r>
            <a:r>
              <a:rPr lang="ru-RU" b="1" dirty="0" smtClean="0"/>
              <a:t>(</a:t>
            </a:r>
            <a:r>
              <a:rPr lang="ru-RU" sz="2700" b="1" i="1" dirty="0" smtClean="0">
                <a:latin typeface="Book Antiqua" pitchFamily="18" charset="0"/>
              </a:rPr>
              <a:t>в</a:t>
            </a:r>
            <a:r>
              <a:rPr lang="ru-RU" sz="2700" i="1" dirty="0" smtClean="0">
                <a:latin typeface="Book Antiqua" pitchFamily="18" charset="0"/>
              </a:rPr>
              <a:t> </a:t>
            </a:r>
            <a:r>
              <a:rPr lang="ru-RU" sz="2700" i="1" dirty="0">
                <a:latin typeface="Book Antiqua" pitchFamily="18" charset="0"/>
              </a:rPr>
              <a:t>переводе </a:t>
            </a:r>
            <a:r>
              <a:rPr lang="ru-RU" sz="2700" b="1" i="1" dirty="0">
                <a:latin typeface="Book Antiqua" pitchFamily="18" charset="0"/>
              </a:rPr>
              <a:t>с английского — испытание, проба, </a:t>
            </a:r>
            <a:r>
              <a:rPr lang="ru-RU" sz="2700" b="1" i="1" dirty="0" smtClean="0">
                <a:latin typeface="Book Antiqua" pitchFamily="18" charset="0"/>
              </a:rPr>
              <a:t>исследование</a:t>
            </a:r>
            <a:r>
              <a:rPr lang="ru-RU" sz="2700" b="1" i="1" dirty="0">
                <a:latin typeface="Book Antiqua" pitchFamily="18" charset="0"/>
              </a:rPr>
              <a:t>)</a:t>
            </a:r>
            <a:r>
              <a:rPr lang="ru-RU" b="1" dirty="0" smtClean="0"/>
              <a:t>— </a:t>
            </a:r>
            <a:r>
              <a:rPr lang="ru-RU" b="1" dirty="0"/>
              <a:t>это стандартизированное задание, по результатам которого судят о знаниях, умениях, навыках учащихся.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У какого из этих животных самые большие глаза? </a:t>
            </a:r>
          </a:p>
          <a:p>
            <a:pPr lvl="0"/>
            <a:r>
              <a:rPr lang="ru-RU" dirty="0" err="1"/>
              <a:t>кокша</a:t>
            </a:r>
            <a:r>
              <a:rPr lang="ru-RU" dirty="0"/>
              <a:t> </a:t>
            </a:r>
          </a:p>
          <a:p>
            <a:pPr lvl="0"/>
            <a:r>
              <a:rPr lang="ru-RU" dirty="0" err="1"/>
              <a:t>мосьгион</a:t>
            </a:r>
            <a:r>
              <a:rPr lang="ru-RU" dirty="0"/>
              <a:t> </a:t>
            </a:r>
          </a:p>
          <a:p>
            <a:pPr lvl="0"/>
            <a:r>
              <a:rPr lang="ru-RU" dirty="0" err="1"/>
              <a:t>цукира</a:t>
            </a:r>
            <a:r>
              <a:rPr lang="ru-RU" dirty="0"/>
              <a:t> </a:t>
            </a:r>
          </a:p>
          <a:p>
            <a:pPr lvl="0"/>
            <a:r>
              <a:rPr lang="ru-RU" dirty="0" err="1"/>
              <a:t>воца</a:t>
            </a:r>
            <a:r>
              <a:rPr lang="ru-RU" dirty="0"/>
              <a:t> </a:t>
            </a:r>
          </a:p>
          <a:p>
            <a:r>
              <a:rPr lang="ru-RU" dirty="0"/>
              <a:t>Здесь даны названия животных. Только буквы в них перепутаны. Поставьте буквы на место и ответьте на вопросы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88" y="285728"/>
            <a:ext cx="8786812" cy="51435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 </a:t>
            </a:r>
          </a:p>
          <a:p>
            <a:pPr algn="ctr">
              <a:buNone/>
            </a:pPr>
            <a:r>
              <a:rPr lang="ru-RU" sz="1600" b="1" dirty="0" smtClean="0">
                <a:latin typeface="Bookman Old Style" pitchFamily="18" charset="0"/>
              </a:rPr>
              <a:t>Тест.</a:t>
            </a:r>
            <a:endParaRPr lang="ru-RU" sz="1600" dirty="0" smtClean="0">
              <a:latin typeface="Bookman Old Style" pitchFamily="18" charset="0"/>
            </a:endParaRPr>
          </a:p>
          <a:p>
            <a:pPr lvl="1"/>
            <a:r>
              <a:rPr lang="ru-RU" sz="1600" b="1" dirty="0" smtClean="0">
                <a:latin typeface="Bookman Old Style" pitchFamily="18" charset="0"/>
              </a:rPr>
              <a:t>Напиши название нашей Родины ______________________________</a:t>
            </a:r>
            <a:endParaRPr lang="ru-RU" sz="1600" dirty="0" smtClean="0">
              <a:latin typeface="Bookman Old Style" pitchFamily="18" charset="0"/>
            </a:endParaRPr>
          </a:p>
          <a:p>
            <a:pPr lvl="1"/>
            <a:r>
              <a:rPr lang="ru-RU" sz="1600" b="1" dirty="0" smtClean="0">
                <a:latin typeface="Bookman Old Style" pitchFamily="18" charset="0"/>
              </a:rPr>
              <a:t>Выбери и подчеркни название нашего округа.</a:t>
            </a:r>
            <a:endParaRPr lang="ru-RU" sz="1600" dirty="0" smtClean="0">
              <a:latin typeface="Bookman Old Style" pitchFamily="18" charset="0"/>
            </a:endParaRPr>
          </a:p>
          <a:p>
            <a:r>
              <a:rPr lang="ru-RU" sz="1600" dirty="0" smtClean="0">
                <a:latin typeface="Bookman Old Style" pitchFamily="18" charset="0"/>
              </a:rPr>
              <a:t>А- Ямало-Ненецкий автономный округ</a:t>
            </a:r>
          </a:p>
          <a:p>
            <a:r>
              <a:rPr lang="ru-RU" sz="1600" dirty="0" smtClean="0">
                <a:latin typeface="Bookman Old Style" pitchFamily="18" charset="0"/>
              </a:rPr>
              <a:t>Б- Ханты-Мансийский автономный округ</a:t>
            </a:r>
          </a:p>
          <a:p>
            <a:r>
              <a:rPr lang="ru-RU" sz="1600" dirty="0" smtClean="0">
                <a:latin typeface="Bookman Old Style" pitchFamily="18" charset="0"/>
              </a:rPr>
              <a:t>В- Чукотский автономный округе</a:t>
            </a:r>
          </a:p>
          <a:p>
            <a:r>
              <a:rPr lang="ru-RU" sz="1600" dirty="0" smtClean="0">
                <a:latin typeface="Bookman Old Style" pitchFamily="18" charset="0"/>
              </a:rPr>
              <a:t> </a:t>
            </a:r>
          </a:p>
          <a:p>
            <a:r>
              <a:rPr lang="ru-RU" sz="1600" b="1" dirty="0" smtClean="0">
                <a:latin typeface="Bookman Old Style" pitchFamily="18" charset="0"/>
              </a:rPr>
              <a:t>                   3. Леса нашего края, в котором преобладают хвойные деревья  </a:t>
            </a:r>
            <a:r>
              <a:rPr lang="ru-RU" sz="1600" b="1" dirty="0" err="1" smtClean="0">
                <a:latin typeface="Bookman Old Style" pitchFamily="18" charset="0"/>
              </a:rPr>
              <a:t>называется____________________________</a:t>
            </a:r>
            <a:endParaRPr lang="ru-RU" sz="1600" dirty="0" smtClean="0">
              <a:latin typeface="Bookman Old Style" pitchFamily="18" charset="0"/>
            </a:endParaRPr>
          </a:p>
          <a:p>
            <a:r>
              <a:rPr lang="ru-RU" sz="1600" b="1" dirty="0" smtClean="0">
                <a:latin typeface="Bookman Old Style" pitchFamily="18" charset="0"/>
              </a:rPr>
              <a:t> </a:t>
            </a:r>
            <a:endParaRPr lang="ru-RU" sz="1600" dirty="0" smtClean="0">
              <a:latin typeface="Bookman Old Style" pitchFamily="18" charset="0"/>
            </a:endParaRPr>
          </a:p>
          <a:p>
            <a:r>
              <a:rPr lang="ru-RU" sz="1600" b="1" dirty="0" smtClean="0">
                <a:latin typeface="Bookman Old Style" pitchFamily="18" charset="0"/>
              </a:rPr>
              <a:t>                4. Кто чем зимой занят? Найди нужные ответы и соедини линиями.</a:t>
            </a:r>
            <a:endParaRPr lang="ru-RU" sz="1600" dirty="0" smtClean="0">
              <a:latin typeface="Bookman Old Style" pitchFamily="18" charset="0"/>
            </a:endParaRPr>
          </a:p>
          <a:p>
            <a:r>
              <a:rPr lang="ru-RU" sz="1600" dirty="0" smtClean="0">
                <a:latin typeface="Bookman Old Style" pitchFamily="18" charset="0"/>
              </a:rPr>
              <a:t> </a:t>
            </a:r>
          </a:p>
          <a:p>
            <a:r>
              <a:rPr lang="ru-RU" sz="1600" dirty="0" smtClean="0">
                <a:latin typeface="Bookman Old Style" pitchFamily="18" charset="0"/>
              </a:rPr>
              <a:t>                    Синички                                           отлёживаются в сугробах</a:t>
            </a:r>
          </a:p>
          <a:p>
            <a:r>
              <a:rPr lang="ru-RU" sz="1600" dirty="0" smtClean="0">
                <a:latin typeface="Bookman Old Style" pitchFamily="18" charset="0"/>
              </a:rPr>
              <a:t>                    Снегири                                           спят в берлоге</a:t>
            </a:r>
          </a:p>
          <a:p>
            <a:r>
              <a:rPr lang="ru-RU" sz="1600" dirty="0" smtClean="0">
                <a:latin typeface="Bookman Old Style" pitchFamily="18" charset="0"/>
              </a:rPr>
              <a:t>                    Тетерева                                          кочуют по вершинам деревьев</a:t>
            </a:r>
          </a:p>
          <a:p>
            <a:r>
              <a:rPr lang="ru-RU" sz="1600" dirty="0" smtClean="0">
                <a:latin typeface="Bookman Old Style" pitchFamily="18" charset="0"/>
              </a:rPr>
              <a:t>                    Медведи                                          ищут нетронутые ягоды</a:t>
            </a:r>
          </a:p>
          <a:p>
            <a:r>
              <a:rPr lang="ru-RU" sz="1600" dirty="0" smtClean="0">
                <a:latin typeface="Bookman Old Style" pitchFamily="18" charset="0"/>
              </a:rPr>
              <a:t>                    Зайцы                                              кормятся корой деревьев</a:t>
            </a:r>
          </a:p>
          <a:p>
            <a:endParaRPr lang="ru-RU" sz="1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есна кле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785794"/>
            <a:ext cx="1821669" cy="2428892"/>
          </a:xfrm>
          <a:prstGeom prst="rect">
            <a:avLst/>
          </a:prstGeom>
        </p:spPr>
      </p:pic>
      <p:pic>
        <p:nvPicPr>
          <p:cNvPr id="4" name="Рисунок 3" descr="зимний_ле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642918"/>
            <a:ext cx="1768090" cy="2357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321468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300037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</a:t>
            </a:r>
          </a:p>
        </p:txBody>
      </p:sp>
      <p:pic>
        <p:nvPicPr>
          <p:cNvPr id="7" name="Рисунок 6" descr="клён амер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3857629"/>
            <a:ext cx="1700210" cy="2266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290" y="614364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</a:t>
            </a:r>
            <a:endParaRPr lang="ru-RU" dirty="0"/>
          </a:p>
        </p:txBody>
      </p:sp>
      <p:pic>
        <p:nvPicPr>
          <p:cNvPr id="9" name="Рисунок 8" descr="клён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3786190"/>
            <a:ext cx="1768091" cy="23574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5788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14414" y="0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Подпиши  названия времён года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143116"/>
            <a:ext cx="57864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Успехов!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Назначение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i="1" dirty="0"/>
              <a:t>Назначение тестов</a:t>
            </a:r>
            <a:r>
              <a:rPr lang="ru-RU" dirty="0"/>
              <a:t> — не только и даже не столько контроль и оценка знаний и практических умений как итоговых результатов, сколько диагностика состояния и проблем работы учащихся с программным материалом на каждом этапе его изучения: выявление возможных затруднений, пробелов, смешения понятий, знания правил, и умения их применять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теста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В тестах используются задания </a:t>
            </a:r>
            <a:r>
              <a:rPr lang="ru-RU" b="1" dirty="0"/>
              <a:t>3 уровней сложности: </a:t>
            </a:r>
          </a:p>
          <a:p>
            <a:pPr lvl="0"/>
            <a:r>
              <a:rPr lang="ru-RU" dirty="0"/>
              <a:t>базового</a:t>
            </a:r>
          </a:p>
          <a:p>
            <a:pPr lvl="0"/>
            <a:r>
              <a:rPr lang="ru-RU" dirty="0"/>
              <a:t>повышенного </a:t>
            </a:r>
          </a:p>
          <a:p>
            <a:pPr lvl="0"/>
            <a:r>
              <a:rPr lang="ru-RU" dirty="0"/>
              <a:t>высокого </a:t>
            </a:r>
          </a:p>
          <a:p>
            <a:pPr>
              <a:buNone/>
            </a:pPr>
            <a:r>
              <a:rPr lang="ru-RU" dirty="0"/>
              <a:t>и </a:t>
            </a:r>
            <a:r>
              <a:rPr lang="ru-RU" b="1" dirty="0"/>
              <a:t>3 типов: </a:t>
            </a:r>
          </a:p>
          <a:p>
            <a:pPr lvl="0"/>
            <a:r>
              <a:rPr lang="ru-RU" dirty="0"/>
              <a:t>с выбором </a:t>
            </a:r>
            <a:r>
              <a:rPr lang="ru-RU" dirty="0" smtClean="0"/>
              <a:t>ответа (закрытого типа)</a:t>
            </a:r>
            <a:endParaRPr lang="ru-RU" dirty="0"/>
          </a:p>
          <a:p>
            <a:pPr lvl="0"/>
            <a:r>
              <a:rPr lang="ru-RU" dirty="0"/>
              <a:t>с кратким </a:t>
            </a:r>
            <a:r>
              <a:rPr lang="ru-RU" dirty="0" smtClean="0"/>
              <a:t>ответом (открытого типа)</a:t>
            </a:r>
            <a:endParaRPr lang="ru-RU" dirty="0"/>
          </a:p>
          <a:p>
            <a:r>
              <a:rPr lang="ru-RU" dirty="0"/>
              <a:t>с развернутым </a:t>
            </a:r>
            <a:r>
              <a:rPr lang="ru-RU" dirty="0" smtClean="0"/>
              <a:t>ответом (творческого характера)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0100" y="1643050"/>
            <a:ext cx="7729534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/>
              <a:t>С выбором ответа</a:t>
            </a:r>
          </a:p>
          <a:p>
            <a:r>
              <a:rPr lang="ru-RU" dirty="0"/>
              <a:t>Выбери правильное утверждение и отметь его кружком:</a:t>
            </a:r>
          </a:p>
          <a:p>
            <a:pPr lvl="0"/>
            <a:r>
              <a:rPr lang="ru-RU" dirty="0"/>
              <a:t>Папа носит воду;</a:t>
            </a:r>
          </a:p>
          <a:p>
            <a:pPr lvl="0"/>
            <a:r>
              <a:rPr lang="ru-RU" dirty="0"/>
              <a:t>Бабушка сажает цветы;</a:t>
            </a:r>
          </a:p>
          <a:p>
            <a:pPr lvl="0"/>
            <a:r>
              <a:rPr lang="ru-RU" dirty="0"/>
              <a:t>Мама белит деревья;</a:t>
            </a:r>
          </a:p>
          <a:p>
            <a:pPr lvl="0"/>
            <a:r>
              <a:rPr lang="ru-RU" dirty="0"/>
              <a:t>Дети играют.</a:t>
            </a:r>
          </a:p>
          <a:p>
            <a:pPr>
              <a:buNone/>
            </a:pPr>
            <a:r>
              <a:rPr lang="ru-RU" b="1" u="sng" dirty="0"/>
              <a:t>С кратким ответом </a:t>
            </a:r>
          </a:p>
          <a:p>
            <a:r>
              <a:rPr lang="ru-RU" dirty="0"/>
              <a:t>Закончи предложение:</a:t>
            </a:r>
          </a:p>
          <a:p>
            <a:pPr lvl="0"/>
            <a:r>
              <a:rPr lang="ru-RU" dirty="0"/>
              <a:t>Дружная семья…</a:t>
            </a:r>
          </a:p>
          <a:p>
            <a:pPr>
              <a:buNone/>
            </a:pPr>
            <a:r>
              <a:rPr lang="ru-RU" b="1" u="sng" dirty="0"/>
              <a:t>С развернутым ответом</a:t>
            </a:r>
          </a:p>
          <a:p>
            <a:r>
              <a:rPr lang="ru-RU" dirty="0"/>
              <a:t>1.Докажи, что эта семья дружная и трудолюбивая.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Требования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857232"/>
            <a:ext cx="8358214" cy="5643601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Book Antiqua" pitchFamily="18" charset="0"/>
              </a:rPr>
              <a:t>Составлению  заданий должен предшествовать анализ программы начальной школы по предметам.</a:t>
            </a:r>
          </a:p>
          <a:p>
            <a:r>
              <a:rPr lang="ru-RU" sz="2200" dirty="0" smtClean="0">
                <a:latin typeface="Book Antiqua" pitchFamily="18" charset="0"/>
              </a:rPr>
              <a:t>Язык </a:t>
            </a:r>
            <a:r>
              <a:rPr lang="ru-RU" sz="2200" dirty="0">
                <a:latin typeface="Book Antiqua" pitchFamily="18" charset="0"/>
              </a:rPr>
              <a:t>теста, инструкции, должны соответствовать  языку, инструкциям учебника начальной школы (подчеркни, вставь, допиши, найди и </a:t>
            </a:r>
            <a:r>
              <a:rPr lang="ru-RU" sz="2200" dirty="0" err="1">
                <a:latin typeface="Book Antiqua" pitchFamily="18" charset="0"/>
              </a:rPr>
              <a:t>т.п</a:t>
            </a:r>
            <a:r>
              <a:rPr lang="ru-RU" sz="2200" dirty="0" smtClean="0">
                <a:latin typeface="Book Antiqua" pitchFamily="18" charset="0"/>
              </a:rPr>
              <a:t>).</a:t>
            </a:r>
            <a:r>
              <a:rPr lang="ru-RU" sz="2200" dirty="0">
                <a:latin typeface="Book Antiqua" pitchFamily="18" charset="0"/>
              </a:rPr>
              <a:t> Инструкция </a:t>
            </a:r>
            <a:r>
              <a:rPr lang="ru-RU" sz="2200" dirty="0" smtClean="0">
                <a:latin typeface="Book Antiqua" pitchFamily="18" charset="0"/>
              </a:rPr>
              <a:t>должна </a:t>
            </a:r>
            <a:r>
              <a:rPr lang="ru-RU" sz="2200" dirty="0">
                <a:latin typeface="Book Antiqua" pitchFamily="18" charset="0"/>
              </a:rPr>
              <a:t>быть четкой, понятной для выполнения. </a:t>
            </a:r>
          </a:p>
          <a:p>
            <a:r>
              <a:rPr lang="ru-RU" sz="2200" dirty="0">
                <a:latin typeface="Book Antiqua" pitchFamily="18" charset="0"/>
              </a:rPr>
              <a:t>Структура заданий должна определяться значимостью изученного учебного материала: чем важнее изученная тема, тем большим количеством вопросов она представлена. </a:t>
            </a:r>
            <a:endParaRPr lang="ru-RU" sz="2200" dirty="0" smtClean="0">
              <a:latin typeface="Book Antiqua" pitchFamily="18" charset="0"/>
            </a:endParaRPr>
          </a:p>
          <a:p>
            <a:r>
              <a:rPr lang="ru-RU" sz="2200" dirty="0">
                <a:latin typeface="Book Antiqua" pitchFamily="18" charset="0"/>
              </a:rPr>
              <a:t>Все задания проблемного характера не  должны требовать от учащихся знания информации, не изучаемой в начальной школе. </a:t>
            </a:r>
          </a:p>
          <a:p>
            <a:r>
              <a:rPr lang="ru-RU" sz="2200" dirty="0" smtClean="0">
                <a:latin typeface="Book Antiqua" pitchFamily="18" charset="0"/>
              </a:rPr>
              <a:t>Тест </a:t>
            </a:r>
            <a:r>
              <a:rPr lang="ru-RU" sz="2200" dirty="0">
                <a:latin typeface="Book Antiqua" pitchFamily="18" charset="0"/>
              </a:rPr>
              <a:t>должен включать разнообразные тестовые задания по форме, содержанию, степени сложности и количеству, достаточно полно охватывать материал проверяемой темы. </a:t>
            </a:r>
          </a:p>
          <a:p>
            <a:endParaRPr lang="ru-RU" sz="2200" dirty="0">
              <a:latin typeface="Book Antiqua" pitchFamily="18" charset="0"/>
            </a:endParaRPr>
          </a:p>
          <a:p>
            <a:endParaRPr lang="ru-RU" sz="2200" dirty="0">
              <a:latin typeface="Book Antiqua" pitchFamily="18" charset="0"/>
            </a:endParaRPr>
          </a:p>
          <a:p>
            <a:endParaRPr lang="ru-RU" sz="2200" dirty="0" smtClean="0">
              <a:latin typeface="Book Antiqua" pitchFamily="18" charset="0"/>
            </a:endParaRPr>
          </a:p>
          <a:p>
            <a:endParaRPr lang="ru-RU" sz="22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тестирования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оценка знаний специфических фактов, терминов, понятий; </a:t>
            </a:r>
          </a:p>
          <a:p>
            <a:pPr lvl="0"/>
            <a:r>
              <a:rPr lang="ru-RU" dirty="0"/>
              <a:t>проверка умения давать определения, понятия, определять их содержание и объем; </a:t>
            </a:r>
          </a:p>
          <a:p>
            <a:pPr lvl="0"/>
            <a:r>
              <a:rPr lang="ru-RU" dirty="0"/>
              <a:t>проверка знания формул, законов, теорий, принципов, методов, умение применить их; </a:t>
            </a:r>
          </a:p>
          <a:p>
            <a:pPr lvl="0"/>
            <a:r>
              <a:rPr lang="ru-RU" dirty="0"/>
              <a:t>умение находить сходства и различия; </a:t>
            </a:r>
          </a:p>
          <a:p>
            <a:pPr lvl="0"/>
            <a:r>
              <a:rPr lang="ru-RU" dirty="0"/>
              <a:t>умение представлять материал на графиках, схемах, таблицах.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Виды</a:t>
            </a:r>
            <a:r>
              <a:rPr lang="ru-RU" dirty="0" smtClean="0"/>
              <a:t> </a:t>
            </a:r>
            <a:r>
              <a:rPr lang="ru-RU" b="1" dirty="0" smtClean="0"/>
              <a:t>тестирования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входной (установочный), </a:t>
            </a:r>
            <a:endParaRPr lang="ru-RU" dirty="0" smtClean="0"/>
          </a:p>
          <a:p>
            <a:r>
              <a:rPr lang="ru-RU" dirty="0" smtClean="0"/>
              <a:t>промежуточный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тематический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итоговый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Форма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Форма зависит целей тестирования и содержания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r>
              <a:rPr lang="ru-RU" b="1" dirty="0" smtClean="0"/>
              <a:t>методические советы: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715404" cy="4800600"/>
          </a:xfrm>
        </p:spPr>
        <p:txBody>
          <a:bodyPr>
            <a:noAutofit/>
          </a:bodyPr>
          <a:lstStyle/>
          <a:p>
            <a:pPr lvl="0"/>
            <a:r>
              <a:rPr lang="ru-RU" sz="1800" dirty="0"/>
              <a:t>основной текст задания содержит не более 8-10 слов; </a:t>
            </a:r>
          </a:p>
          <a:p>
            <a:pPr lvl="0"/>
            <a:r>
              <a:rPr lang="ru-RU" sz="1800" dirty="0"/>
              <a:t>каждый тест должен выражать одну идею, одну мысль; </a:t>
            </a:r>
          </a:p>
          <a:p>
            <a:pPr lvl="0"/>
            <a:r>
              <a:rPr lang="ru-RU" sz="1800" dirty="0"/>
              <a:t>задания должны быть краткими, четкими, легко читаемыми, суждения иметь утвердительную, а не вопросительную форму; </a:t>
            </a:r>
          </a:p>
          <a:p>
            <a:pPr lvl="0"/>
            <a:r>
              <a:rPr lang="ru-RU" sz="1800" dirty="0"/>
              <a:t>формулировка заданий не должна содержать двусмысленности, а тем более ловушек; </a:t>
            </a:r>
          </a:p>
          <a:p>
            <a:pPr lvl="0"/>
            <a:r>
              <a:rPr lang="ru-RU" sz="1800" dirty="0"/>
              <a:t>избегать таких слов, как «иногда», «часто», «обычно» в правильных утверждениях и слов «всегда», «иногда», «невозможно» в неправильных; </a:t>
            </a:r>
          </a:p>
          <a:p>
            <a:pPr lvl="0"/>
            <a:r>
              <a:rPr lang="ru-RU" sz="1800" dirty="0"/>
              <a:t>располагать тесты по возрастанию трудности; </a:t>
            </a:r>
          </a:p>
          <a:p>
            <a:pPr lvl="0"/>
            <a:r>
              <a:rPr lang="ru-RU" sz="1800" dirty="0"/>
              <a:t>каждое задание и ответ формулировать так, чтобы верный ответ могли дать только те, кто хорошо усвоил материал; </a:t>
            </a:r>
          </a:p>
          <a:p>
            <a:pPr lvl="0"/>
            <a:r>
              <a:rPr lang="ru-RU" sz="1800" dirty="0"/>
              <a:t>задания сформулировать так, чтобы ответы могли быть получены путем рассуждения, а в число неверных ответов в первую очередь включать такие, которые являлись результатом типичных ошибок, допускаемых учащимися; </a:t>
            </a:r>
          </a:p>
          <a:p>
            <a:pPr lvl="0"/>
            <a:r>
              <a:rPr lang="ru-RU" sz="1800" dirty="0"/>
              <a:t>правильные ответы должны располагаться в случайном порядке; </a:t>
            </a:r>
          </a:p>
          <a:p>
            <a:pPr lvl="0"/>
            <a:r>
              <a:rPr lang="ru-RU" sz="1800" dirty="0"/>
              <a:t>ответы на один вопрос не должны зависеть от ответов на другие вопросы; </a:t>
            </a:r>
          </a:p>
          <a:p>
            <a:pPr lvl="0"/>
            <a:r>
              <a:rPr lang="ru-RU" sz="1800" dirty="0"/>
              <a:t>ответы не должны содержать подсказки, быть нелепыми.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</TotalTime>
  <Words>567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Тест (в переводе с английского — испытание, проба, исследование)— это стандартизированное задание, по результатам которого судят о знаниях, умениях, навыках учащихся.   </vt:lpstr>
      <vt:lpstr>Назначение </vt:lpstr>
      <vt:lpstr>Структура теста</vt:lpstr>
      <vt:lpstr>Пример:</vt:lpstr>
      <vt:lpstr>Требования</vt:lpstr>
      <vt:lpstr>Цели тестирования</vt:lpstr>
      <vt:lpstr>Виды тестирования</vt:lpstr>
      <vt:lpstr>Форма </vt:lpstr>
      <vt:lpstr>методические советы: </vt:lpstr>
      <vt:lpstr>Примеры: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(в переводе с английского — испытание, проба, исследование)— это стандартизированное задание, по результатам которого судят о знаниях, умениях, навыках учащихся.   </dc:title>
  <dc:creator>XTreme</dc:creator>
  <cp:lastModifiedBy>XTreme</cp:lastModifiedBy>
  <cp:revision>9</cp:revision>
  <dcterms:created xsi:type="dcterms:W3CDTF">2008-03-22T17:42:13Z</dcterms:created>
  <dcterms:modified xsi:type="dcterms:W3CDTF">2008-03-23T18:21:29Z</dcterms:modified>
</cp:coreProperties>
</file>